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256" r:id="rId2"/>
    <p:sldId id="259" r:id="rId3"/>
    <p:sldId id="260" r:id="rId4"/>
    <p:sldId id="261" r:id="rId5"/>
    <p:sldId id="264" r:id="rId6"/>
    <p:sldId id="265" r:id="rId7"/>
    <p:sldId id="267" r:id="rId8"/>
    <p:sldId id="268" r:id="rId9"/>
    <p:sldId id="269" r:id="rId10"/>
    <p:sldId id="257" r:id="rId11"/>
    <p:sldId id="273" r:id="rId12"/>
    <p:sldId id="301" r:id="rId13"/>
    <p:sldId id="274" r:id="rId14"/>
    <p:sldId id="275" r:id="rId15"/>
    <p:sldId id="276" r:id="rId16"/>
    <p:sldId id="277" r:id="rId17"/>
    <p:sldId id="278" r:id="rId18"/>
    <p:sldId id="279" r:id="rId19"/>
    <p:sldId id="324" r:id="rId20"/>
    <p:sldId id="299" r:id="rId21"/>
    <p:sldId id="280" r:id="rId22"/>
    <p:sldId id="300" r:id="rId23"/>
    <p:sldId id="305" r:id="rId24"/>
    <p:sldId id="309" r:id="rId25"/>
    <p:sldId id="306" r:id="rId26"/>
    <p:sldId id="307" r:id="rId27"/>
    <p:sldId id="310" r:id="rId28"/>
    <p:sldId id="311" r:id="rId29"/>
    <p:sldId id="258" r:id="rId30"/>
    <p:sldId id="302" r:id="rId31"/>
    <p:sldId id="271" r:id="rId32"/>
    <p:sldId id="303" r:id="rId33"/>
    <p:sldId id="272" r:id="rId34"/>
    <p:sldId id="281" r:id="rId35"/>
    <p:sldId id="282" r:id="rId36"/>
    <p:sldId id="283" r:id="rId37"/>
    <p:sldId id="284" r:id="rId38"/>
    <p:sldId id="285" r:id="rId39"/>
    <p:sldId id="286" r:id="rId40"/>
    <p:sldId id="298" r:id="rId41"/>
    <p:sldId id="304" r:id="rId42"/>
    <p:sldId id="287" r:id="rId43"/>
    <p:sldId id="294" r:id="rId44"/>
    <p:sldId id="291" r:id="rId45"/>
    <p:sldId id="295" r:id="rId46"/>
    <p:sldId id="289" r:id="rId47"/>
    <p:sldId id="290" r:id="rId48"/>
    <p:sldId id="292" r:id="rId49"/>
    <p:sldId id="293" r:id="rId50"/>
    <p:sldId id="296" r:id="rId51"/>
    <p:sldId id="320" r:id="rId52"/>
    <p:sldId id="321" r:id="rId53"/>
    <p:sldId id="322" r:id="rId54"/>
    <p:sldId id="323" r:id="rId55"/>
    <p:sldId id="312" r:id="rId56"/>
    <p:sldId id="313" r:id="rId57"/>
    <p:sldId id="314" r:id="rId58"/>
    <p:sldId id="315" r:id="rId59"/>
    <p:sldId id="316" r:id="rId60"/>
    <p:sldId id="318" r:id="rId61"/>
    <p:sldId id="317" r:id="rId62"/>
    <p:sldId id="319" r:id="rId63"/>
    <p:sldId id="27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74" autoAdjust="0"/>
  </p:normalViewPr>
  <p:slideViewPr>
    <p:cSldViewPr>
      <p:cViewPr varScale="1">
        <p:scale>
          <a:sx n="124" d="100"/>
          <a:sy n="124" d="100"/>
        </p:scale>
        <p:origin x="-4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0BB5A-BD5D-45E7-9C84-9269452645AA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EE2C9-9BF2-438A-9F89-08155A24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4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A71B-EB27-4B56-B832-94E83CD1FE90}" type="datetime1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7686-3F2F-4B8B-9559-57C454FE6105}" type="datetime1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1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2FD24-029C-4032-AC93-F4FA895C43D4}" type="datetime1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7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25FA-FF8E-43E0-8A01-DF7C51ED2F93}" type="datetime1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3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AD94-0211-4C5A-A70A-834BCEDFC454}" type="datetime1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D1581-7A20-4D43-9659-D6298B91AAE1}" type="datetime1">
              <a:rPr lang="en-US" smtClean="0"/>
              <a:t>11/10/2013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8E37-D1ED-46C4-8BA6-ADD4C83EDDED}" type="datetime1">
              <a:rPr lang="en-US" smtClean="0"/>
              <a:t>11/10/2013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6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CF73-BE47-4EE4-8E8D-E7C1AD912F6A}" type="datetime1">
              <a:rPr lang="en-US" smtClean="0"/>
              <a:t>11/10/2013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9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F4660-B38C-44BA-8C25-22DF4FFA12DA}" type="datetime1">
              <a:rPr lang="en-US" smtClean="0"/>
              <a:t>11/10/2013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5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2956-750B-44EF-BED2-ABDBBDD184F4}" type="datetime1">
              <a:rPr lang="en-US" smtClean="0"/>
              <a:t>11/10/2013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3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A269-7A77-48E2-BA7D-451B99ABC920}" type="datetime1">
              <a:rPr lang="en-US" smtClean="0"/>
              <a:t>11/10/2013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1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184E7-6FB0-47D3-A10B-9F93C7D16B45}" type="datetime1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71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1404257"/>
            <a:ext cx="9144000" cy="3829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772400" cy="1470025"/>
          </a:xfrm>
        </p:spPr>
        <p:txBody>
          <a:bodyPr/>
          <a:lstStyle/>
          <a:p>
            <a:pPr algn="r"/>
            <a:r>
              <a:rPr lang="en-US" dirty="0" smtClean="0">
                <a:latin typeface="Baskerville Old Face" panose="02020602080505020303" pitchFamily="18" charset="0"/>
              </a:rPr>
              <a:t>Frederick College of Cardiology</a:t>
            </a:r>
            <a:r>
              <a:rPr lang="en-US" sz="2000" dirty="0" smtClean="0">
                <a:latin typeface="Baskerville Old Face" panose="02020602080505020303" pitchFamily="18" charset="0"/>
              </a:rPr>
              <a:t/>
            </a:r>
            <a:br>
              <a:rPr lang="en-US" sz="2000" dirty="0" smtClean="0">
                <a:latin typeface="Baskerville Old Face" panose="02020602080505020303" pitchFamily="18" charset="0"/>
              </a:rPr>
            </a:br>
            <a:r>
              <a:rPr lang="en-US" sz="2000" dirty="0" smtClean="0">
                <a:latin typeface="Baskerville Old Face" panose="02020602080505020303" pitchFamily="18" charset="0"/>
              </a:rPr>
              <a:t>Arlington Heights, IL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256359"/>
            <a:ext cx="6400800" cy="1752600"/>
          </a:xfrm>
        </p:spPr>
        <p:txBody>
          <a:bodyPr/>
          <a:lstStyle/>
          <a:p>
            <a:pPr algn="l"/>
            <a:r>
              <a:rPr lang="en-US" dirty="0" smtClean="0"/>
              <a:t>Schematic Design Presentation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by Rob Currie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1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Auditorium</a:t>
            </a:r>
          </a:p>
          <a:p>
            <a:r>
              <a:rPr lang="en-US" dirty="0" smtClean="0"/>
              <a:t>Open Office</a:t>
            </a:r>
          </a:p>
          <a:p>
            <a:pPr lvl="1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Psychological Impression</a:t>
            </a:r>
          </a:p>
          <a:p>
            <a:r>
              <a:rPr lang="en-US" dirty="0" smtClean="0"/>
              <a:t>Main </a:t>
            </a:r>
            <a:r>
              <a:rPr lang="en-US" dirty="0"/>
              <a:t>Lobby</a:t>
            </a:r>
          </a:p>
          <a:p>
            <a:pPr lvl="1"/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 Schematic Design Concepts</a:t>
            </a:r>
          </a:p>
          <a:p>
            <a:r>
              <a:rPr lang="en-US" dirty="0"/>
              <a:t>Façade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4BCF-F081-45F5-BDEE-10B03EB4FD70}" type="datetime1">
              <a:rPr lang="en-US" smtClean="0"/>
              <a:t>11/10/2013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4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Auditorium&gt;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Floor Plan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3243"/>
            <a:ext cx="6858000" cy="48446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76600" y="1546253"/>
            <a:ext cx="1219200" cy="850165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486700" y="1843963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Auditorium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9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Auditorium&gt;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Floor Plan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12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76" y="989012"/>
            <a:ext cx="6312056" cy="5135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146508"/>
            <a:ext cx="533400" cy="75353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6478874">
            <a:off x="2541302" y="5678132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997688">
            <a:off x="5644938" y="1374057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954238">
            <a:off x="5112430" y="3135779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1253089">
            <a:off x="5029200" y="5525170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3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Auditorium&gt;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Design Criteria + Considerations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13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9024371"/>
              </p:ext>
            </p:extLst>
          </p:nvPr>
        </p:nvGraphicFramePr>
        <p:xfrm>
          <a:off x="914400" y="1092735"/>
          <a:ext cx="7238999" cy="1993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4781"/>
                <a:gridCol w="1460715"/>
                <a:gridCol w="1123123"/>
                <a:gridCol w="1481967"/>
                <a:gridCol w="1013591"/>
                <a:gridCol w="864822"/>
              </a:tblGrid>
              <a:tr h="303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SETTING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Illuminance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Horiz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Height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Illuminance vert.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Height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Uniformity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3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Lecture Setting A/V with notes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50 lux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2’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4’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2:1 Avg:Min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3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Lecture Setting A/V without notes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10 lux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floor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4’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2:1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Avg:Min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Lecture Setting no A/V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100 lux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2’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4’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2:1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Avg:Min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Demonstration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1000 lux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3’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500lux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4’ 6”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3:1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Avg:Min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2438400" y="1371600"/>
            <a:ext cx="914400" cy="1612693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8200" y="3276600"/>
            <a:ext cx="7391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Concentrated light </a:t>
            </a: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levels </a:t>
            </a:r>
            <a:r>
              <a:rPr lang="en-US" sz="1600" dirty="0"/>
              <a:t>specifically for lighting surgical demonstrations in the front of the auditorium will be necessary. Spot lighting should create high </a:t>
            </a:r>
            <a:r>
              <a:rPr lang="en-US" sz="1600" dirty="0" err="1"/>
              <a:t>illuminance</a:t>
            </a:r>
            <a:r>
              <a:rPr lang="en-US" sz="1600" dirty="0"/>
              <a:t> on the demonstration area while not causing additional glare on the </a:t>
            </a:r>
            <a:r>
              <a:rPr lang="en-US" sz="1600" dirty="0" smtClean="0"/>
              <a:t>projector screen.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/>
              <a:t>Control system must be able to control the auditorium </a:t>
            </a: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 full mode and in separate sections. </a:t>
            </a:r>
            <a:endParaRPr lang="en-US" sz="16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     Lighting controls </a:t>
            </a:r>
            <a:r>
              <a:rPr lang="en-US" sz="1600" dirty="0"/>
              <a:t>must be useful for many different activities in the space but also                                                                     </a:t>
            </a:r>
            <a:r>
              <a:rPr lang="en-US" sz="1600" dirty="0" smtClean="0"/>
              <a:t>     simple </a:t>
            </a:r>
            <a:r>
              <a:rPr lang="en-US" sz="1600" dirty="0"/>
              <a:t>for use by educators and students. (IES The Lighting Handbook, pg. 24.3)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5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85997"/>
            <a:ext cx="8643486" cy="6468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Auditorium&gt;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3200" dirty="0" smtClean="0"/>
              <a:t>&gt;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Sketches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14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9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72177"/>
            <a:ext cx="8643486" cy="6468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Auditorium&gt; 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3200" dirty="0"/>
              <a:t>&gt;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Sketches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15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72177"/>
            <a:ext cx="8643486" cy="6468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2" y="-363433"/>
            <a:ext cx="8643486" cy="6468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Auditorium&gt; 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3200" dirty="0"/>
              <a:t>&gt;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Sketches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72177"/>
            <a:ext cx="8643486" cy="6468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72178"/>
            <a:ext cx="8643486" cy="6468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Auditorium&gt; 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3200" dirty="0"/>
              <a:t>&gt;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Sketches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17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Auditorium&gt; 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3200" dirty="0"/>
              <a:t>&gt;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Sketches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98" y="1905000"/>
            <a:ext cx="5457202" cy="4170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4072380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Auditorium&gt;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Psychological Impression &gt;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Spacious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6019800" cy="4292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121" y="1752600"/>
            <a:ext cx="2743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Ambient lighting creates uniformity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Walls and ceiling highlighted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Deconstructed ceiling creates the illusion of a extended space beyond the actual ceiling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6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Education facility </a:t>
            </a:r>
            <a:r>
              <a:rPr lang="en-US" dirty="0" smtClean="0"/>
              <a:t>for Physicians and Physicians in training</a:t>
            </a:r>
          </a:p>
          <a:p>
            <a:r>
              <a:rPr lang="en-US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Auditorium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for conferences and demonstrations</a:t>
            </a:r>
          </a:p>
          <a:p>
            <a:r>
              <a:rPr lang="en-US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Office space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for administration employees</a:t>
            </a:r>
          </a:p>
          <a:p>
            <a:r>
              <a:rPr lang="en-US" dirty="0" smtClean="0"/>
              <a:t>Similar to the IALD of Cardiologists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D238-78D5-49C1-9549-35A966D96531}" type="datetime1">
              <a:rPr lang="en-US" smtClean="0"/>
              <a:t>11/10/2013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7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Auditorium&gt; 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3200" dirty="0"/>
              <a:t>&gt;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Sketches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1676400"/>
            <a:ext cx="685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Deconstructed ceiling </a:t>
            </a:r>
            <a:r>
              <a:rPr lang="en-US" dirty="0" smtClean="0"/>
              <a:t>blurs the lines between regular surfaces of the space.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Illumination originates from a 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hidden source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/>
              <a:t>Gaps in ceiling suggest that there is a larger 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unkown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space </a:t>
            </a:r>
            <a:r>
              <a:rPr lang="en-US" dirty="0" smtClean="0"/>
              <a:t>behind the plane of the ceiling.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43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Auditorium&gt; 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3200" dirty="0"/>
              <a:t>&gt;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Controls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391400" cy="564914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30511" y="1905000"/>
            <a:ext cx="228600" cy="1524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992410" y="3913682"/>
            <a:ext cx="228600" cy="1524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558330">
            <a:off x="3971143" y="2102682"/>
            <a:ext cx="228600" cy="3179789"/>
          </a:xfrm>
          <a:prstGeom prst="rect">
            <a:avLst/>
          </a:prstGeom>
          <a:solidFill>
            <a:schemeClr val="bg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Auditorium&gt; 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3200" dirty="0"/>
              <a:t>&gt;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Controls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22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90600" y="16764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Controls system must adapt to address both auditorium spaces as one unit or two separate rooms.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“Sky Fold” wall triggers control system mode of operation. 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Wall is up &gt; Controls merge both rooms fixtures together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Wall is down &gt; Controls separate both spaces fixtures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/>
              <a:t>Bright </a:t>
            </a:r>
            <a:r>
              <a:rPr lang="en-US" dirty="0" err="1" smtClean="0"/>
              <a:t>illuminance</a:t>
            </a:r>
            <a:r>
              <a:rPr lang="en-US" dirty="0" smtClean="0"/>
              <a:t> at front of room for demonstrations must be controlled as to not wash out projector screens operating in close proximity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62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Open Office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Floor Plan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23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3243"/>
            <a:ext cx="6858000" cy="48446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000663">
            <a:off x="2819400" y="3250814"/>
            <a:ext cx="1219200" cy="2297965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Open Office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Design Criteria &amp; Considerations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24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525141"/>
              </p:ext>
            </p:extLst>
          </p:nvPr>
        </p:nvGraphicFramePr>
        <p:xfrm>
          <a:off x="1752600" y="1072310"/>
          <a:ext cx="4872355" cy="1964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695"/>
                <a:gridCol w="1118870"/>
                <a:gridCol w="855345"/>
                <a:gridCol w="1134745"/>
                <a:gridCol w="774700"/>
              </a:tblGrid>
              <a:tr h="1981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SETTING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Illuminance Horiz.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Height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Illuminance vert.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Height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VDT Screen and keyboard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+ polarity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300lux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2’ 6”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4’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6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VDT Screen and keyboard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 polarity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2’ 6”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4’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7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Reading 12 point font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@ 2’ 6” </a:t>
                      </a:r>
                      <a:r>
                        <a:rPr lang="en-US" sz="1100" dirty="0" err="1">
                          <a:effectLst/>
                        </a:rPr>
                        <a:t>a.f.f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@ 5’ </a:t>
                      </a:r>
                      <a:r>
                        <a:rPr lang="en-US" sz="1100" dirty="0" err="1">
                          <a:effectLst/>
                        </a:rPr>
                        <a:t>a.f.f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2819400" y="1447800"/>
            <a:ext cx="914400" cy="352031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400" y="1981200"/>
            <a:ext cx="914400" cy="352031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66800" y="3200400"/>
            <a:ext cx="693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Visual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rest </a:t>
            </a:r>
            <a:r>
              <a:rPr lang="en-US" dirty="0"/>
              <a:t>from typical tasks of reading and writing should be </a:t>
            </a:r>
            <a:r>
              <a:rPr lang="en-US" dirty="0" smtClean="0"/>
              <a:t>   provided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Day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lighting </a:t>
            </a:r>
            <a:r>
              <a:rPr lang="en-US" dirty="0"/>
              <a:t>and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views</a:t>
            </a:r>
            <a:r>
              <a:rPr lang="en-US" dirty="0"/>
              <a:t> should be incorporated into a successful </a:t>
            </a:r>
            <a:r>
              <a:rPr lang="en-US" dirty="0" smtClean="0"/>
              <a:t>design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Day </a:t>
            </a:r>
            <a:r>
              <a:rPr lang="en-US" dirty="0"/>
              <a:t>lighting automated shades and dimming control </a:t>
            </a:r>
            <a:r>
              <a:rPr lang="en-US" dirty="0" smtClean="0"/>
              <a:t>implemented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-    Direct </a:t>
            </a:r>
            <a:r>
              <a:rPr lang="en-US" dirty="0"/>
              <a:t>glare from luminaires should be avoided</a:t>
            </a:r>
          </a:p>
          <a:p>
            <a:pPr marL="285750" indent="-285750">
              <a:buFontTx/>
              <a:buChar char="-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361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Open Office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25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X:\_YEAR_5\Thesis\TECH 3\Furniture\open office furniture pla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42" y="993797"/>
            <a:ext cx="6148678" cy="51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073922"/>
            <a:ext cx="533400" cy="753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5" y="1102018"/>
            <a:ext cx="3190634" cy="2123222"/>
          </a:xfrm>
          <a:prstGeom prst="rect">
            <a:avLst/>
          </a:prstGeom>
        </p:spPr>
      </p:pic>
      <p:pic>
        <p:nvPicPr>
          <p:cNvPr id="1028" name="Picture 4" descr="http://www.newscenter.philips.com/pwc_nc/main/shared/assets/newscenter/2008_pressreleases/Q2_2008/Q2_LED_offi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8" y="3446453"/>
            <a:ext cx="3202881" cy="24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6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Open Office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X:\_YEAR_5\Thesis\TECH 3\Furniture\open office furniture pla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42" y="993797"/>
            <a:ext cx="6148678" cy="51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073922"/>
            <a:ext cx="533400" cy="753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5" y="1102018"/>
            <a:ext cx="3190634" cy="2123222"/>
          </a:xfrm>
          <a:prstGeom prst="rect">
            <a:avLst/>
          </a:prstGeom>
        </p:spPr>
      </p:pic>
      <p:pic>
        <p:nvPicPr>
          <p:cNvPr id="1028" name="Picture 4" descr="http://www.newscenter.philips.com/pwc_nc/main/shared/assets/newscenter/2008_pressreleases/Q2_2008/Q2_LED_offi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8" y="3446453"/>
            <a:ext cx="3202881" cy="24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139462">
            <a:off x="4841133" y="3645677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139462">
            <a:off x="4988667" y="322977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139462">
            <a:off x="5122224" y="2848775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139462">
            <a:off x="5241286" y="246777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139462">
            <a:off x="5162757" y="3763175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139462">
            <a:off x="5298334" y="336948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139462">
            <a:off x="5450940" y="3001175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139462">
            <a:off x="5565343" y="2570167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139462">
            <a:off x="5484276" y="385529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139462">
            <a:off x="5608362" y="3483004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139462">
            <a:off x="5748752" y="310829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139462">
            <a:off x="5903586" y="2709877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139462">
            <a:off x="5793942" y="395096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139462">
            <a:off x="5920461" y="359012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139462">
            <a:off x="6060333" y="319959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139462">
            <a:off x="6187058" y="2813875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139462">
            <a:off x="5354181" y="209391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139462">
            <a:off x="5678238" y="2196310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139462">
            <a:off x="6016481" y="2336020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139462">
            <a:off x="6299953" y="2440018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139462">
            <a:off x="5436549" y="168273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139462">
            <a:off x="5760606" y="1785130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139462">
            <a:off x="6098849" y="1924840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139462">
            <a:off x="6382321" y="2028838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139462">
            <a:off x="5550952" y="1262032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139462">
            <a:off x="5875009" y="1364423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139462">
            <a:off x="6213252" y="1504133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139462">
            <a:off x="6496724" y="1608131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Open Office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27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X:\_YEAR_5\Thesis\TECH 3\Furniture\open office furniture pla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42" y="993797"/>
            <a:ext cx="6148678" cy="51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073922"/>
            <a:ext cx="533400" cy="7535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139462">
            <a:off x="4841133" y="3645677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139462">
            <a:off x="4988667" y="322977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139462">
            <a:off x="5122224" y="2848775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139462">
            <a:off x="5241286" y="246777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139462">
            <a:off x="5162757" y="3763175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139462">
            <a:off x="5298334" y="336948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139462">
            <a:off x="5450940" y="3001175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139462">
            <a:off x="5565343" y="2570167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139462">
            <a:off x="5484276" y="385529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139462">
            <a:off x="5608362" y="3483004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139462">
            <a:off x="5748752" y="310829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139462">
            <a:off x="5903586" y="2709877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139462">
            <a:off x="5793942" y="395096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139462">
            <a:off x="5920461" y="359012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139462">
            <a:off x="6060333" y="319959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139462">
            <a:off x="6187058" y="2813875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139462">
            <a:off x="5354181" y="209391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139462">
            <a:off x="5678238" y="2196310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139462">
            <a:off x="6016481" y="2336020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139462">
            <a:off x="6299953" y="2440018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139462">
            <a:off x="5436549" y="168273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139462">
            <a:off x="5760606" y="1785130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139462">
            <a:off x="6098849" y="1924840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139462">
            <a:off x="6382321" y="2028838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139462">
            <a:off x="5550952" y="1262032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139462">
            <a:off x="5875009" y="1364423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139462">
            <a:off x="6213252" y="1504133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139462">
            <a:off x="6496724" y="1608131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://www.omslighting.com/data/images/ledacademy/leds_optics/micro_prismatic_diffus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39446"/>
            <a:ext cx="2676070" cy="20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499048" y="27567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Micro-Prismatic Lens</a:t>
            </a:r>
            <a:endParaRPr lang="en-US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100" name="Picture 4" descr="http://www.otto-otto.com/wp-content/uploads/2009/06/koncep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4" y="3921593"/>
            <a:ext cx="2701799" cy="20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499048" y="31991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LED Task Lighting</a:t>
            </a:r>
            <a:endParaRPr lang="en-US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Open Office &gt; </a:t>
            </a:r>
            <a:r>
              <a:rPr lang="en-US" sz="2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Daylighting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073922"/>
            <a:ext cx="533400" cy="753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092"/>
            <a:ext cx="9144000" cy="362781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66800" y="4953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Full window exposure on East and West sides of the office 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Floor Plan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 rot="255145">
            <a:off x="2217332" y="5398676"/>
            <a:ext cx="685800" cy="228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1289814">
            <a:off x="5803898" y="5821083"/>
            <a:ext cx="697259" cy="228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6478874">
            <a:off x="2922301" y="1526457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60638">
            <a:off x="5360700" y="3355257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6413086">
            <a:off x="6955414" y="1762724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5" y="5344497"/>
            <a:ext cx="533400" cy="753533"/>
          </a:xfrm>
          <a:prstGeom prst="rect">
            <a:avLst/>
          </a:prstGeom>
        </p:spPr>
      </p:pic>
      <p:sp>
        <p:nvSpPr>
          <p:cNvPr id="22" name="Isosceles Triangle 21"/>
          <p:cNvSpPr/>
          <p:nvPr/>
        </p:nvSpPr>
        <p:spPr>
          <a:xfrm rot="8963159">
            <a:off x="4695408" y="4981692"/>
            <a:ext cx="704591" cy="1062566"/>
          </a:xfrm>
          <a:prstGeom prst="triangle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14834772">
            <a:off x="2834130" y="3732880"/>
            <a:ext cx="704591" cy="1062566"/>
          </a:xfrm>
          <a:prstGeom prst="triangle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515704" y="4378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80959"/>
            <a:ext cx="6858000" cy="48446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56691" y="2310198"/>
            <a:ext cx="914400" cy="685801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27244" y="2514600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Lobby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7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3" y="303730"/>
            <a:ext cx="8281700" cy="5900736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1"/>
            <a:ext cx="8305800" cy="5867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5559" y="1403307"/>
            <a:ext cx="1219200" cy="305746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34818" y="2423491"/>
            <a:ext cx="877245" cy="228600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20309" y="3657600"/>
            <a:ext cx="1219200" cy="333454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19454" y="828598"/>
            <a:ext cx="1219200" cy="850165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29554" y="1126308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Auditorium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5715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48,000 sq. ft.</a:t>
            </a:r>
            <a:endParaRPr lang="en-US" b="1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</a:t>
            </a:fld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A2A2-D298-42BC-B687-4CD7092EC0B5}" type="datetime1">
              <a:rPr lang="en-US" smtClean="0"/>
              <a:t>11/10/2013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Floor Plan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5449"/>
            <a:ext cx="6311884" cy="5009126"/>
          </a:xfrm>
        </p:spPr>
      </p:pic>
      <p:sp>
        <p:nvSpPr>
          <p:cNvPr id="5" name="Right Arrow 4"/>
          <p:cNvSpPr/>
          <p:nvPr/>
        </p:nvSpPr>
        <p:spPr>
          <a:xfrm rot="255145">
            <a:off x="2217332" y="5398676"/>
            <a:ext cx="685800" cy="228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1289814">
            <a:off x="5803898" y="5821083"/>
            <a:ext cx="697259" cy="228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6478874">
            <a:off x="2922301" y="1526457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60638">
            <a:off x="5360700" y="3355257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6413086">
            <a:off x="6955414" y="1762724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sp>
        <p:nvSpPr>
          <p:cNvPr id="22" name="Isosceles Triangle 21"/>
          <p:cNvSpPr/>
          <p:nvPr/>
        </p:nvSpPr>
        <p:spPr>
          <a:xfrm rot="8963159">
            <a:off x="4695408" y="4981692"/>
            <a:ext cx="704591" cy="1062566"/>
          </a:xfrm>
          <a:prstGeom prst="triangle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14834772">
            <a:off x="2834130" y="3732880"/>
            <a:ext cx="704591" cy="1062566"/>
          </a:xfrm>
          <a:prstGeom prst="triangle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515704" y="4378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238491" y="5917059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3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Design Criteria &amp; Considerations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405115"/>
              </p:ext>
            </p:extLst>
          </p:nvPr>
        </p:nvGraphicFramePr>
        <p:xfrm>
          <a:off x="1295400" y="1066800"/>
          <a:ext cx="6096000" cy="2430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1756"/>
                <a:gridCol w="1212867"/>
                <a:gridCol w="927203"/>
                <a:gridCol w="1230076"/>
                <a:gridCol w="839783"/>
                <a:gridCol w="814315"/>
              </a:tblGrid>
              <a:tr h="3603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SETTING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Illuminance Horiz.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Height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Illuminance vert.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Height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Uniformity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0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Lobby @ building entrance DAY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100lux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floor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30lux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5’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4:1 Avg:Min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0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Lobby @ building entrance NIGHT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50lux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floor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20lux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5’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4:1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Avg:Min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Lobby distant from entries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100lux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2’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30lux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 5’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4:1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Avg:Min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3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Lobby desk top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150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@3 6” a.f.f.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N/A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N/A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4:1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Avg:Min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2514600" y="1400569"/>
            <a:ext cx="914400" cy="352031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66800" y="3810000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Day </a:t>
            </a: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lighting </a:t>
            </a:r>
            <a:r>
              <a:rPr lang="en-US" sz="1600" dirty="0"/>
              <a:t>should be used as a large component of lighting the space </a:t>
            </a:r>
            <a:r>
              <a:rPr lang="en-US" sz="1600" dirty="0" smtClean="0"/>
              <a:t>during </a:t>
            </a:r>
            <a:r>
              <a:rPr lang="en-US" sz="1600" dirty="0"/>
              <a:t>daytime hours</a:t>
            </a:r>
            <a:r>
              <a:rPr lang="en-US" sz="1600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Transitional </a:t>
            </a: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brightness </a:t>
            </a:r>
            <a:r>
              <a:rPr lang="en-US" sz="1600" dirty="0"/>
              <a:t>at entrances should be considered to aid </a:t>
            </a:r>
            <a:r>
              <a:rPr lang="en-US" sz="1600" dirty="0" smtClean="0"/>
              <a:t>adaptation.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Lobby </a:t>
            </a:r>
            <a:r>
              <a:rPr lang="en-US" sz="1600" dirty="0"/>
              <a:t>should exemplify the </a:t>
            </a: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character of the occupant </a:t>
            </a:r>
            <a:r>
              <a:rPr lang="en-US" sz="1600" dirty="0"/>
              <a:t>through </a:t>
            </a:r>
            <a:r>
              <a:rPr lang="en-US" sz="1600" dirty="0" smtClean="0"/>
              <a:t> referencing the </a:t>
            </a:r>
            <a:r>
              <a:rPr lang="en-US" sz="1600" dirty="0"/>
              <a:t>work of the college in the lighting design</a:t>
            </a:r>
            <a:r>
              <a:rPr lang="en-US" sz="1600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Wayfinidng</a:t>
            </a:r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dirty="0" smtClean="0"/>
              <a:t>emphasis building spaces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532233" y="1981200"/>
            <a:ext cx="914400" cy="352031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5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32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50804"/>
            <a:ext cx="9144000" cy="51563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2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33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34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5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35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6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37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8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1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7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Manikin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6034617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C8A8-D346-4678-9730-AF894FD88371}" type="datetime1">
              <a:rPr lang="en-US" smtClean="0"/>
              <a:t>11/10/2013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7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1676400"/>
            <a:ext cx="685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Light Spots create 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points of discontinuity </a:t>
            </a:r>
            <a:r>
              <a:rPr lang="en-US" dirty="0" smtClean="0"/>
              <a:t>in the planes of the space.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pattern of spots continues from floor to wall and 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connects horizontal and parallel surfaces.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Transitional brightness </a:t>
            </a:r>
            <a:r>
              <a:rPr lang="en-US" dirty="0" smtClean="0"/>
              <a:t>at entrances will aid adaptation in daylight scenarios.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Light spots aid in way finding and 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highlight important locations </a:t>
            </a:r>
            <a:r>
              <a:rPr lang="en-US" dirty="0" smtClean="0"/>
              <a:t>in the Lobby</a:t>
            </a:r>
          </a:p>
          <a:p>
            <a:pPr marL="285750" indent="-285750">
              <a:buFontTx/>
              <a:buChar char="-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17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44326"/>
            <a:ext cx="9144000" cy="5169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42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43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44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45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6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47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62600" y="2590800"/>
            <a:ext cx="2209800" cy="1371600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7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9094"/>
            <a:ext cx="8686800" cy="5252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5562600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Linear LED </a:t>
            </a:r>
            <a:r>
              <a:rPr lang="en-US" sz="1400" dirty="0" err="1" smtClean="0">
                <a:solidFill>
                  <a:schemeClr val="bg1"/>
                </a:solidFill>
              </a:rPr>
              <a:t>rgb</a:t>
            </a:r>
            <a:r>
              <a:rPr lang="en-US" sz="1400" dirty="0" smtClean="0">
                <a:solidFill>
                  <a:schemeClr val="bg1"/>
                </a:solidFill>
              </a:rPr>
              <a:t> fixture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95600" y="5181600"/>
            <a:ext cx="152400" cy="381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76400" y="4419600"/>
            <a:ext cx="457200" cy="106050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13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327964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Human Body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257E-45CC-4130-81FD-FEA42DD01E4E}" type="datetime1">
              <a:rPr lang="en-US" smtClean="0"/>
              <a:t>11/10/2013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2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676400"/>
            <a:ext cx="685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Why Color?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Colored ambient lighting creates unfamiliar atmosphere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Colored wall bright enough to 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illuminate faces and features </a:t>
            </a:r>
            <a:r>
              <a:rPr lang="en-US" dirty="0" smtClean="0"/>
              <a:t>of people in waiting area.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Color will 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render faces and features in new ways </a:t>
            </a:r>
            <a:r>
              <a:rPr lang="en-US" dirty="0" smtClean="0"/>
              <a:t>and will be ever changing.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Water feature lighting will 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reinforce color </a:t>
            </a:r>
            <a:r>
              <a:rPr lang="en-US" dirty="0" smtClean="0"/>
              <a:t>as a theme in the space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Lobby desk will also highlight color on the front fascia.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15" y="1371600"/>
            <a:ext cx="5675799" cy="444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52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38" y="1371600"/>
            <a:ext cx="5675799" cy="444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53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5675799" cy="4443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371600"/>
            <a:ext cx="5675799" cy="4443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1" y="1371600"/>
            <a:ext cx="2743200" cy="24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Main Lobby 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54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pic>
        <p:nvPicPr>
          <p:cNvPr id="14338" name="Picture 2" descr="http://i580.photobucket.com/albums/ss243/artloaf/slide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1224821"/>
            <a:ext cx="427207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xtrep.com/wp-content/uploads/2009/06/microscope-len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7" y="1224821"/>
            <a:ext cx="3735853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4800" y="3886200"/>
            <a:ext cx="4191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Microscope slide creates intricate organic patterns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Similar system would project biological pattern into space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Pattern will cover parts of the ground and some walls</a:t>
            </a:r>
          </a:p>
        </p:txBody>
      </p:sp>
    </p:spTree>
    <p:extLst>
      <p:ext uri="{BB962C8B-B14F-4D97-AF65-F5344CB8AC3E}">
        <p14:creationId xmlns:p14="http://schemas.microsoft.com/office/powerpoint/2010/main" val="1884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Facade&gt;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Design Criteria + Considerations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55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/>
              <a:t>Due to the semi-commercial residential nature of the surrounding areas I believe the college should be categorized as  LZ2, medium activity.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762174"/>
              </p:ext>
            </p:extLst>
          </p:nvPr>
        </p:nvGraphicFramePr>
        <p:xfrm>
          <a:off x="4876800" y="1799594"/>
          <a:ext cx="3058160" cy="1557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9325"/>
                <a:gridCol w="1093470"/>
                <a:gridCol w="1015365"/>
              </a:tblGrid>
              <a:tr h="1981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SETTING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Illuminance vert.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Uniformity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Lighter toned façade material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3:1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6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Darker toned façade materials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40lux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3:1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95859" y="3276600"/>
            <a:ext cx="7137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Determine </a:t>
            </a:r>
            <a:r>
              <a:rPr lang="en-US" sz="1600" dirty="0"/>
              <a:t>lowest acceptable light </a:t>
            </a:r>
            <a:r>
              <a:rPr lang="en-US" sz="1600" dirty="0" smtClean="0"/>
              <a:t>level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Control </a:t>
            </a:r>
            <a:r>
              <a:rPr lang="en-US" sz="1600" dirty="0"/>
              <a:t>light levels to operate between dusk and curfew </a:t>
            </a:r>
            <a:r>
              <a:rPr lang="en-US" sz="1600" dirty="0" smtClean="0"/>
              <a:t>hours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Select </a:t>
            </a:r>
            <a:r>
              <a:rPr lang="en-US" sz="1600" dirty="0"/>
              <a:t>luminaires for specific optical control to reduce glare</a:t>
            </a:r>
          </a:p>
        </p:txBody>
      </p:sp>
    </p:spTree>
    <p:extLst>
      <p:ext uri="{BB962C8B-B14F-4D97-AF65-F5344CB8AC3E}">
        <p14:creationId xmlns:p14="http://schemas.microsoft.com/office/powerpoint/2010/main" val="195083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Facade&gt;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1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Facade&gt;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57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Facade&gt;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50292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Highlights continuous surface which exists in multiple planes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9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Facade&gt;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7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Deconstructed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327964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10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Unfamiliar Out of Context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4934-5FAE-4977-9FB5-56CC0DFC0D88}" type="datetime1">
              <a:rPr lang="en-US" smtClean="0"/>
              <a:t>11/10/2013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9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Facade&gt;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60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3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Facade&gt;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61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9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Facade&gt; </a:t>
            </a:r>
            <a:r>
              <a:rPr lang="en-US" sz="2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&gt;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Fixtures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62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11/10/2013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7172" name="Picture 4" descr="http://img.archiexpo.com/images_ae/photo-g/exterior-linear-led-border-lights-53103-5398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05393"/>
            <a:ext cx="4749702" cy="30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460198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Exterior Linear LED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Mounted to upper edge of surrounding </a:t>
            </a:r>
            <a:r>
              <a:rPr lang="en-US" dirty="0" err="1" smtClean="0"/>
              <a:t>facia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25FA-FF8E-43E0-8A01-DF7C51ED2F93}" type="datetime1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6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Deconstructed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10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Unfamiliar Out of Context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5943600" cy="4267504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7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C5A80-05AF-4210-A1D1-5F66C9D5194D}" type="datetime1">
              <a:rPr lang="en-US" smtClean="0"/>
              <a:t>11/10/2013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Deconstructed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10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Unfamiliar Out of Context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219200"/>
            <a:ext cx="5410200" cy="4046829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50C8-3130-497A-B714-9149C68A996D}" type="datetime1">
              <a:rPr lang="en-US" smtClean="0"/>
              <a:t>11/10/2013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1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Studying the Unfamiliar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10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Lighting in Unexpected Ways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219200"/>
            <a:ext cx="5410200" cy="404682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DD69-7EAB-4FDA-AB1B-7307F2DCEE44}" type="datetime1">
              <a:rPr lang="en-US" smtClean="0"/>
              <a:t>11/10/2013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1770</Words>
  <Application>Microsoft Office PowerPoint</Application>
  <PresentationFormat>On-screen Show (4:3)</PresentationFormat>
  <Paragraphs>460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Frederick College of Cardiology Arlington Heights, IL</vt:lpstr>
      <vt:lpstr>Building Usage</vt:lpstr>
      <vt:lpstr>PowerPoint Presentation</vt:lpstr>
      <vt:lpstr>The Manikin</vt:lpstr>
      <vt:lpstr>The Human Body</vt:lpstr>
      <vt:lpstr>Deconstructed</vt:lpstr>
      <vt:lpstr>Deconstructed</vt:lpstr>
      <vt:lpstr>Deconstructed</vt:lpstr>
      <vt:lpstr>Studying the Unfamiliar</vt:lpstr>
      <vt:lpstr>Focus Spaces</vt:lpstr>
      <vt:lpstr>Auditorium&gt; Floor Plan</vt:lpstr>
      <vt:lpstr>Auditorium&gt; Floor Plan</vt:lpstr>
      <vt:lpstr>Auditorium&gt; Design Criteria + Considerations</vt:lpstr>
      <vt:lpstr>Auditorium&gt; Schematic Design &gt; Sketches </vt:lpstr>
      <vt:lpstr>Auditorium&gt; Schematic Design &gt; Sketches </vt:lpstr>
      <vt:lpstr>Auditorium&gt; Schematic Design &gt; Sketches </vt:lpstr>
      <vt:lpstr>Auditorium&gt; Schematic Design &gt; Sketches </vt:lpstr>
      <vt:lpstr>Auditorium&gt; Schematic Design &gt; Sketches </vt:lpstr>
      <vt:lpstr>Auditorium&gt; Psychological Impression &gt; Spacious </vt:lpstr>
      <vt:lpstr>Auditorium&gt; Schematic Design &gt; Sketches </vt:lpstr>
      <vt:lpstr>Auditorium&gt; Schematic Design &gt; Controls </vt:lpstr>
      <vt:lpstr>Auditorium&gt; Schematic Design &gt; Controls </vt:lpstr>
      <vt:lpstr> Open Office &gt; Floor Plan</vt:lpstr>
      <vt:lpstr>Open Office &gt; Design Criteria &amp; Considerations</vt:lpstr>
      <vt:lpstr>Open Office &gt; Schematic Design</vt:lpstr>
      <vt:lpstr>Open Office &gt; Schematic Design</vt:lpstr>
      <vt:lpstr>Open Office &gt; Schematic Design</vt:lpstr>
      <vt:lpstr>Open Office &gt; Daylighting</vt:lpstr>
      <vt:lpstr>Main Lobby &gt; Floor Plan</vt:lpstr>
      <vt:lpstr>Main Lobby &gt; Floor Plan</vt:lpstr>
      <vt:lpstr>Main Lobby &gt; Design Criteria &amp; Considerations</vt:lpstr>
      <vt:lpstr>Main Lobby &gt; Schematic Design 1</vt:lpstr>
      <vt:lpstr>Main Lobby &gt; Schematic Design 1</vt:lpstr>
      <vt:lpstr>Main Lobby &gt; Schematic Design 1</vt:lpstr>
      <vt:lpstr>Main Lobby &gt; Schematic Design 1</vt:lpstr>
      <vt:lpstr>Main Lobby &gt; Schematic Design 1</vt:lpstr>
      <vt:lpstr>Main Lobby &gt; Schematic Design 1</vt:lpstr>
      <vt:lpstr>Main Lobby &gt; Schematic Design 1</vt:lpstr>
      <vt:lpstr>Main Lobby &gt; Schematic Design 1</vt:lpstr>
      <vt:lpstr>Main Lobby &gt; Schematic Design 1</vt:lpstr>
      <vt:lpstr>Main Lobby &gt; Schematic Design 2</vt:lpstr>
      <vt:lpstr>Main Lobby &gt; Schematic Design 2</vt:lpstr>
      <vt:lpstr>Main Lobby &gt; Schematic Design 2</vt:lpstr>
      <vt:lpstr>Main Lobby &gt; Schematic Design 2</vt:lpstr>
      <vt:lpstr>Main Lobby &gt; Schematic Design 2</vt:lpstr>
      <vt:lpstr>Main Lobby &gt; Schematic Design 2</vt:lpstr>
      <vt:lpstr>Main Lobby &gt; Schematic Design 2</vt:lpstr>
      <vt:lpstr>Main Lobby &gt; Schematic Design 2</vt:lpstr>
      <vt:lpstr>Main Lobby &gt; Schematic Design 2</vt:lpstr>
      <vt:lpstr>Main Lobby &gt; Schematic Design 2</vt:lpstr>
      <vt:lpstr>Main Lobby &gt; Schematic Design 3</vt:lpstr>
      <vt:lpstr>Main Lobby &gt; Schematic Design 3</vt:lpstr>
      <vt:lpstr>Main Lobby &gt; Schematic Design 3</vt:lpstr>
      <vt:lpstr>Main Lobby &gt; Schematic Design 3</vt:lpstr>
      <vt:lpstr>Facade&gt; Design Criteria + Considerations</vt:lpstr>
      <vt:lpstr>Facade&gt; Schematic Design</vt:lpstr>
      <vt:lpstr>Facade&gt; Schematic Design</vt:lpstr>
      <vt:lpstr>Facade&gt; Schematic Design</vt:lpstr>
      <vt:lpstr>Facade&gt; Schematic Design</vt:lpstr>
      <vt:lpstr>Facade&gt; Schematic Design</vt:lpstr>
      <vt:lpstr>Facade&gt; Schematic Design</vt:lpstr>
      <vt:lpstr>Facade&gt; Schematic Design &gt; Fixtures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Frederick College of Cardiology</dc:title>
  <dc:creator>PSUAE</dc:creator>
  <cp:lastModifiedBy>Robert Bryan Currie</cp:lastModifiedBy>
  <cp:revision>48</cp:revision>
  <dcterms:created xsi:type="dcterms:W3CDTF">2013-11-06T16:50:22Z</dcterms:created>
  <dcterms:modified xsi:type="dcterms:W3CDTF">2013-11-11T03:03:02Z</dcterms:modified>
</cp:coreProperties>
</file>